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4" r:id="rId10"/>
    <p:sldId id="265" r:id="rId11"/>
    <p:sldId id="267" r:id="rId12"/>
    <p:sldId id="268" r:id="rId13"/>
    <p:sldId id="266" r:id="rId14"/>
    <p:sldId id="271" r:id="rId15"/>
    <p:sldId id="269" r:id="rId16"/>
    <p:sldId id="270" r:id="rId17"/>
    <p:sldId id="272" r:id="rId18"/>
    <p:sldId id="273" r:id="rId19"/>
    <p:sldId id="274" r:id="rId20"/>
    <p:sldId id="275" r:id="rId21"/>
    <p:sldId id="276" r:id="rId22"/>
    <p:sldId id="277"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83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43700C2-00E2-4EC6-A1AC-D513C5ADDCD7}"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C976D-BC0E-4B9E-888B-01D2A09B181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8789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3700C2-00E2-4EC6-A1AC-D513C5ADDCD7}"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1530204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3700C2-00E2-4EC6-A1AC-D513C5ADDCD7}"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1693603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3700C2-00E2-4EC6-A1AC-D513C5ADDCD7}"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362030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3700C2-00E2-4EC6-A1AC-D513C5ADDCD7}" type="datetimeFigureOut">
              <a:rPr lang="en-US" smtClean="0"/>
              <a:t>3/11/2020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7C976D-BC0E-4B9E-888B-01D2A09B181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0774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3700C2-00E2-4EC6-A1AC-D513C5ADDCD7}" type="datetimeFigureOut">
              <a:rPr lang="en-US" smtClean="0"/>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259780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3700C2-00E2-4EC6-A1AC-D513C5ADDCD7}" type="datetimeFigureOut">
              <a:rPr lang="en-US" smtClean="0"/>
              <a:t>3/11/2020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3345148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43700C2-00E2-4EC6-A1AC-D513C5ADDCD7}" type="datetimeFigureOut">
              <a:rPr lang="en-US" smtClean="0"/>
              <a:t>3/11/2020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3310932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43700C2-00E2-4EC6-A1AC-D513C5ADDCD7}" type="datetimeFigureOut">
              <a:rPr lang="en-US" smtClean="0"/>
              <a:t>3/11/2020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163068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43700C2-00E2-4EC6-A1AC-D513C5ADDCD7}" type="datetimeFigureOut">
              <a:rPr lang="en-US" smtClean="0"/>
              <a:t>3/11/2020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C7C976D-BC0E-4B9E-888B-01D2A09B181D}" type="slidenum">
              <a:rPr lang="en-US" smtClean="0"/>
              <a:t>‹#›</a:t>
            </a:fld>
            <a:endParaRPr lang="en-US"/>
          </a:p>
        </p:txBody>
      </p:sp>
    </p:spTree>
    <p:extLst>
      <p:ext uri="{BB962C8B-B14F-4D97-AF65-F5344CB8AC3E}">
        <p14:creationId xmlns:p14="http://schemas.microsoft.com/office/powerpoint/2010/main" val="2479590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3700C2-00E2-4EC6-A1AC-D513C5ADDCD7}" type="datetimeFigureOut">
              <a:rPr lang="en-US" smtClean="0"/>
              <a:t>3/11/2020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7C976D-BC0E-4B9E-888B-01D2A09B181D}" type="slidenum">
              <a:rPr lang="en-US" smtClean="0"/>
              <a:t>‹#›</a:t>
            </a:fld>
            <a:endParaRPr lang="en-US"/>
          </a:p>
        </p:txBody>
      </p:sp>
    </p:spTree>
    <p:extLst>
      <p:ext uri="{BB962C8B-B14F-4D97-AF65-F5344CB8AC3E}">
        <p14:creationId xmlns:p14="http://schemas.microsoft.com/office/powerpoint/2010/main" val="1416132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43700C2-00E2-4EC6-A1AC-D513C5ADDCD7}" type="datetimeFigureOut">
              <a:rPr lang="en-US" smtClean="0"/>
              <a:t>3/11/2020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C7C976D-BC0E-4B9E-888B-01D2A09B181D}"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95853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lgerian" panose="04020705040A02060702" pitchFamily="82" charset="0"/>
              </a:rPr>
              <a:t>Acetaminophen poisoning</a:t>
            </a:r>
            <a:endParaRPr lang="en-US" dirty="0">
              <a:latin typeface="Algerian" panose="04020705040A02060702" pitchFamily="82" charset="0"/>
            </a:endParaRPr>
          </a:p>
        </p:txBody>
      </p:sp>
      <p:sp>
        <p:nvSpPr>
          <p:cNvPr id="3" name="Subtitle 2"/>
          <p:cNvSpPr>
            <a:spLocks noGrp="1"/>
          </p:cNvSpPr>
          <p:nvPr>
            <p:ph type="subTitle" idx="1"/>
          </p:nvPr>
        </p:nvSpPr>
        <p:spPr>
          <a:xfrm>
            <a:off x="1100051" y="4455619"/>
            <a:ext cx="10058400" cy="1754111"/>
          </a:xfrm>
        </p:spPr>
        <p:txBody>
          <a:bodyPr>
            <a:noAutofit/>
          </a:bodyPr>
          <a:lstStyle/>
          <a:p>
            <a:r>
              <a:rPr lang="en-US" b="1" u="sng" dirty="0" smtClean="0">
                <a:latin typeface="Times New Roman" panose="02020603050405020304" pitchFamily="18" charset="0"/>
                <a:cs typeface="Times New Roman" panose="02020603050405020304" pitchFamily="18" charset="0"/>
              </a:rPr>
              <a:t>Presented to:</a:t>
            </a:r>
            <a:r>
              <a:rPr lang="en-US" b="1" dirty="0" smtClean="0">
                <a:latin typeface="Times New Roman" panose="02020603050405020304" pitchFamily="18" charset="0"/>
                <a:cs typeface="Times New Roman" panose="02020603050405020304" pitchFamily="18" charset="0"/>
              </a:rPr>
              <a:t>                           </a:t>
            </a:r>
            <a:r>
              <a:rPr lang="en-US" b="1" u="sng" dirty="0" smtClean="0">
                <a:latin typeface="Times New Roman" panose="02020603050405020304" pitchFamily="18" charset="0"/>
                <a:cs typeface="Times New Roman" panose="02020603050405020304" pitchFamily="18" charset="0"/>
              </a:rPr>
              <a:t>presented by:</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Dr.Muhammad</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asif</a:t>
            </a:r>
            <a:r>
              <a:rPr lang="en-US" dirty="0" smtClean="0">
                <a:latin typeface="Times New Roman" panose="02020603050405020304" pitchFamily="18" charset="0"/>
                <a:cs typeface="Times New Roman" panose="02020603050405020304" pitchFamily="18" charset="0"/>
              </a:rPr>
              <a:t>                       Sidra </a:t>
            </a:r>
            <a:r>
              <a:rPr lang="en-US" dirty="0" err="1" smtClean="0">
                <a:latin typeface="Times New Roman" panose="02020603050405020304" pitchFamily="18" charset="0"/>
                <a:cs typeface="Times New Roman" panose="02020603050405020304" pitchFamily="18" charset="0"/>
              </a:rPr>
              <a:t>batool</a:t>
            </a:r>
            <a:endParaRPr lang="en-US" dirty="0" smtClean="0">
              <a:latin typeface="Times New Roman" panose="02020603050405020304" pitchFamily="18" charset="0"/>
              <a:cs typeface="Times New Roman" panose="02020603050405020304" pitchFamily="18" charset="0"/>
            </a:endParaRPr>
          </a:p>
          <a:p>
            <a:r>
              <a:rPr lang="en-US" dirty="0"/>
              <a:t> </a:t>
            </a:r>
            <a:r>
              <a:rPr lang="en-US" dirty="0" smtClean="0"/>
              <a:t>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Mphil</a:t>
            </a:r>
            <a:r>
              <a:rPr lang="en-US" dirty="0" smtClean="0">
                <a:latin typeface="Times New Roman" panose="02020603050405020304" pitchFamily="18" charset="0"/>
                <a:cs typeface="Times New Roman" panose="02020603050405020304" pitchFamily="18" charset="0"/>
              </a:rPr>
              <a:t> scholar)</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2053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anose="02020603050405020304" pitchFamily="18" charset="0"/>
                <a:cs typeface="Times New Roman" panose="02020603050405020304" pitchFamily="18" charset="0"/>
              </a:rPr>
              <a:t>Hepatotoxicity</a:t>
            </a:r>
            <a:endParaRPr lang="en-US" sz="4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dirty="0"/>
              <a:t> In adults, hepatotoxicity may occur after ingestion of a single dose of 10 to 15 g (150 to 250 mg/kg) of acetaminophen </a:t>
            </a:r>
            <a:endParaRPr lang="en-US" dirty="0" smtClean="0"/>
          </a:p>
          <a:p>
            <a:pPr>
              <a:buFont typeface="Arial" panose="020B0604020202020204" pitchFamily="34" charset="0"/>
              <a:buChar char="•"/>
            </a:pPr>
            <a:r>
              <a:rPr lang="en-US" dirty="0" smtClean="0"/>
              <a:t>Doses </a:t>
            </a:r>
            <a:r>
              <a:rPr lang="en-US" dirty="0"/>
              <a:t>of 20 to 25 g or more are potentially </a:t>
            </a:r>
            <a:r>
              <a:rPr lang="en-US" dirty="0" smtClean="0"/>
              <a:t>fatal.</a:t>
            </a:r>
          </a:p>
          <a:p>
            <a:r>
              <a:rPr lang="en-US" sz="2400" b="1" dirty="0" smtClean="0">
                <a:latin typeface="Times New Roman" panose="02020603050405020304" pitchFamily="18" charset="0"/>
                <a:cs typeface="Times New Roman" panose="02020603050405020304" pitchFamily="18" charset="0"/>
              </a:rPr>
              <a:t>Risk factors:</a:t>
            </a:r>
            <a:endParaRPr lang="en-US" sz="2400" b="1" dirty="0" smtClean="0"/>
          </a:p>
          <a:p>
            <a:pPr>
              <a:buFont typeface="Arial" panose="020B0604020202020204" pitchFamily="34" charset="0"/>
              <a:buChar char="•"/>
            </a:pPr>
            <a:r>
              <a:rPr lang="en-US" dirty="0" smtClean="0"/>
              <a:t> </a:t>
            </a:r>
            <a:r>
              <a:rPr lang="en-US" dirty="0"/>
              <a:t>Conditions of CYP induction ( e.g. heavy alcohol consumption, those on anticonvulsant drugs) </a:t>
            </a:r>
            <a:endParaRPr lang="en-US" dirty="0" smtClean="0"/>
          </a:p>
          <a:p>
            <a:pPr lvl="0">
              <a:buFont typeface="Arial" panose="020B0604020202020204" pitchFamily="34" charset="0"/>
              <a:buChar char="•"/>
            </a:pPr>
            <a:r>
              <a:rPr lang="en-US" dirty="0" smtClean="0"/>
              <a:t> </a:t>
            </a:r>
            <a:r>
              <a:rPr lang="en-US" dirty="0"/>
              <a:t>Condition of GSH depletion ( e.g. fasting, malnutrition, anorexia nervosa, chronic alcoholism, febrile illness, chronic disease</a:t>
            </a:r>
            <a:r>
              <a:rPr lang="en-US" dirty="0" smtClean="0"/>
              <a:t>).</a:t>
            </a:r>
            <a:endParaRPr lang="en-US" dirty="0"/>
          </a:p>
          <a:p>
            <a:pPr>
              <a:buFont typeface="Arial" panose="020B0604020202020204" pitchFamily="34" charset="0"/>
              <a:buChar char="•"/>
            </a:pPr>
            <a:r>
              <a:rPr lang="en-US" dirty="0" smtClean="0"/>
              <a:t>With </a:t>
            </a:r>
            <a:r>
              <a:rPr lang="en-US" dirty="0"/>
              <a:t>pre-existing liver disease </a:t>
            </a:r>
            <a:endParaRPr lang="en-US" dirty="0" smtClean="0"/>
          </a:p>
          <a:p>
            <a:pPr>
              <a:buFont typeface="Arial" panose="020B0604020202020204" pitchFamily="34" charset="0"/>
              <a:buChar char="•"/>
            </a:pPr>
            <a:r>
              <a:rPr lang="en-US" dirty="0" smtClean="0"/>
              <a:t> </a:t>
            </a:r>
            <a:r>
              <a:rPr lang="en-US" dirty="0"/>
              <a:t>Those suffering from anorexia nervosa and other eating disorders &amp; </a:t>
            </a:r>
            <a:r>
              <a:rPr lang="en-US" dirty="0" smtClean="0"/>
              <a:t>HIV infection.</a:t>
            </a:r>
          </a:p>
          <a:p>
            <a:pPr>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dirty="0"/>
          </a:p>
          <a:p>
            <a:pPr marL="0" indent="0">
              <a:buNone/>
            </a:pPr>
            <a:endParaRPr lang="en-US" dirty="0"/>
          </a:p>
        </p:txBody>
      </p:sp>
    </p:spTree>
    <p:extLst>
      <p:ext uri="{BB962C8B-B14F-4D97-AF65-F5344CB8AC3E}">
        <p14:creationId xmlns:p14="http://schemas.microsoft.com/office/powerpoint/2010/main" val="3493076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imes New Roman" panose="02020603050405020304" pitchFamily="18" charset="0"/>
                <a:cs typeface="Times New Roman" panose="02020603050405020304" pitchFamily="18" charset="0"/>
              </a:rPr>
              <a:t>Phases of Acetaminophen toxicity</a:t>
            </a:r>
            <a:endParaRPr lang="en-US" sz="4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845733"/>
            <a:ext cx="10058400" cy="4500475"/>
          </a:xfrm>
        </p:spPr>
        <p:txBody>
          <a:bodyPr>
            <a:normAutofit fontScale="92500" lnSpcReduction="20000"/>
          </a:bodyPr>
          <a:lstStyle/>
          <a:p>
            <a:r>
              <a:rPr lang="en-US" sz="3000" b="1" dirty="0">
                <a:latin typeface="Times New Roman" panose="02020603050405020304" pitchFamily="18" charset="0"/>
                <a:cs typeface="Times New Roman" panose="02020603050405020304" pitchFamily="18" charset="0"/>
              </a:rPr>
              <a:t>Clinical Presentation</a:t>
            </a:r>
          </a:p>
          <a:p>
            <a:r>
              <a:rPr lang="en-US" sz="2600" b="1" dirty="0">
                <a:latin typeface="Times New Roman" panose="02020603050405020304" pitchFamily="18" charset="0"/>
                <a:cs typeface="Times New Roman" panose="02020603050405020304" pitchFamily="18" charset="0"/>
              </a:rPr>
              <a:t>First 24 hours—Asymptomatic stage (stage 1):</a:t>
            </a:r>
            <a:endParaRPr lang="en-US" sz="2600" dirty="0">
              <a:latin typeface="Times New Roman" panose="02020603050405020304" pitchFamily="18" charset="0"/>
              <a:cs typeface="Times New Roman" panose="02020603050405020304" pitchFamily="18" charset="0"/>
            </a:endParaRPr>
          </a:p>
          <a:p>
            <a:pPr lvl="0"/>
            <a:r>
              <a:rPr lang="en-US" sz="2600" dirty="0">
                <a:latin typeface="Times New Roman" panose="02020603050405020304" pitchFamily="18" charset="0"/>
                <a:cs typeface="Times New Roman" panose="02020603050405020304" pitchFamily="18" charset="0"/>
              </a:rPr>
              <a:t>Early symptoms are very non-specific and primarily related to the GI tract(nausea, vomiting, anorexia). </a:t>
            </a:r>
          </a:p>
          <a:p>
            <a:pPr lvl="0"/>
            <a:r>
              <a:rPr lang="en-US" sz="2600" dirty="0">
                <a:latin typeface="Times New Roman" panose="02020603050405020304" pitchFamily="18" charset="0"/>
                <a:cs typeface="Times New Roman" panose="02020603050405020304" pitchFamily="18" charset="0"/>
              </a:rPr>
              <a:t>High-dose APAP can cause pallor or lethargy in some patients. </a:t>
            </a:r>
          </a:p>
          <a:p>
            <a:pPr lvl="0"/>
            <a:r>
              <a:rPr lang="en-US" sz="2600" dirty="0">
                <a:latin typeface="Times New Roman" panose="02020603050405020304" pitchFamily="18" charset="0"/>
                <a:cs typeface="Times New Roman" panose="02020603050405020304" pitchFamily="18" charset="0"/>
              </a:rPr>
              <a:t>This initial phase is rare in symptoms and patients appear pretty unremarkable. Therefore, always think of other </a:t>
            </a:r>
            <a:r>
              <a:rPr lang="en-US" sz="2600" dirty="0" err="1">
                <a:latin typeface="Times New Roman" panose="02020603050405020304" pitchFamily="18" charset="0"/>
                <a:cs typeface="Times New Roman" panose="02020603050405020304" pitchFamily="18" charset="0"/>
              </a:rPr>
              <a:t>coingestants</a:t>
            </a:r>
            <a:r>
              <a:rPr lang="en-US" sz="2600" dirty="0">
                <a:latin typeface="Times New Roman" panose="02020603050405020304" pitchFamily="18" charset="0"/>
                <a:cs typeface="Times New Roman" panose="02020603050405020304" pitchFamily="18" charset="0"/>
              </a:rPr>
              <a:t> if a patient exhibits extreme vital sign abnormalities or other significant symptoms during the first 24 hours.</a:t>
            </a:r>
          </a:p>
          <a:p>
            <a:r>
              <a:rPr lang="en-US" sz="2600" dirty="0">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24 to 48 hours</a:t>
            </a:r>
            <a:r>
              <a:rPr lang="en-US" sz="2600" dirty="0">
                <a:latin typeface="Times New Roman" panose="02020603050405020304" pitchFamily="18" charset="0"/>
                <a:cs typeface="Times New Roman" panose="02020603050405020304" pitchFamily="18" charset="0"/>
              </a:rPr>
              <a:t>—</a:t>
            </a:r>
            <a:r>
              <a:rPr lang="en-US" sz="2600" b="1" dirty="0">
                <a:latin typeface="Times New Roman" panose="02020603050405020304" pitchFamily="18" charset="0"/>
                <a:cs typeface="Times New Roman" panose="02020603050405020304" pitchFamily="18" charset="0"/>
              </a:rPr>
              <a:t>Hepatotoxic stage (stage 2):</a:t>
            </a:r>
            <a:r>
              <a:rPr lang="en-US" sz="2600" dirty="0">
                <a:latin typeface="Times New Roman" panose="02020603050405020304" pitchFamily="18" charset="0"/>
                <a:cs typeface="Times New Roman" panose="02020603050405020304" pitchFamily="18" charset="0"/>
              </a:rPr>
              <a:t> </a:t>
            </a:r>
          </a:p>
          <a:p>
            <a:pPr lvl="0"/>
            <a:r>
              <a:rPr lang="en-US" sz="2600" dirty="0">
                <a:latin typeface="Times New Roman" panose="02020603050405020304" pitchFamily="18" charset="0"/>
                <a:cs typeface="Times New Roman" panose="02020603050405020304" pitchFamily="18" charset="0"/>
              </a:rPr>
              <a:t>Right upper quadrant (RUQ) tenderness is the most common symptom. </a:t>
            </a:r>
          </a:p>
          <a:p>
            <a:pPr lvl="0"/>
            <a:r>
              <a:rPr lang="en-US" sz="2600" dirty="0" err="1">
                <a:latin typeface="Times New Roman" panose="02020603050405020304" pitchFamily="18" charset="0"/>
                <a:cs typeface="Times New Roman" panose="02020603050405020304" pitchFamily="18" charset="0"/>
              </a:rPr>
              <a:t>Transaminitis</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bilirubinemia</a:t>
            </a:r>
            <a:r>
              <a:rPr lang="en-US" sz="2600" dirty="0">
                <a:latin typeface="Times New Roman" panose="02020603050405020304" pitchFamily="18" charset="0"/>
                <a:cs typeface="Times New Roman" panose="02020603050405020304" pitchFamily="18" charset="0"/>
              </a:rPr>
              <a:t>, and elevated </a:t>
            </a:r>
            <a:r>
              <a:rPr lang="en-US" sz="2600" dirty="0" err="1">
                <a:latin typeface="Times New Roman" panose="02020603050405020304" pitchFamily="18" charset="0"/>
                <a:cs typeface="Times New Roman" panose="02020603050405020304" pitchFamily="18" charset="0"/>
              </a:rPr>
              <a:t>prothrombin</a:t>
            </a:r>
            <a:r>
              <a:rPr lang="en-US" sz="2600" dirty="0">
                <a:latin typeface="Times New Roman" panose="02020603050405020304" pitchFamily="18" charset="0"/>
                <a:cs typeface="Times New Roman" panose="02020603050405020304" pitchFamily="18" charset="0"/>
              </a:rPr>
              <a:t> time (PT)/International normalized ratio (INR) are also common findings during the second phase.</a:t>
            </a:r>
          </a:p>
          <a:p>
            <a:endParaRPr lang="en-US" dirty="0"/>
          </a:p>
        </p:txBody>
      </p:sp>
    </p:spTree>
    <p:extLst>
      <p:ext uri="{BB962C8B-B14F-4D97-AF65-F5344CB8AC3E}">
        <p14:creationId xmlns:p14="http://schemas.microsoft.com/office/powerpoint/2010/main" val="2334293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2400" b="1" dirty="0">
                <a:latin typeface="Times New Roman" panose="02020603050405020304" pitchFamily="18" charset="0"/>
                <a:cs typeface="Times New Roman" panose="02020603050405020304" pitchFamily="18" charset="0"/>
              </a:rPr>
              <a:t>2to4days—Fulminant hepatic failure stage(stage3):</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Significant hepatic dysfunction develops (</a:t>
            </a:r>
            <a:r>
              <a:rPr lang="en-US" sz="2400" dirty="0" err="1">
                <a:latin typeface="Times New Roman" panose="02020603050405020304" pitchFamily="18" charset="0"/>
                <a:cs typeface="Times New Roman" panose="02020603050405020304" pitchFamily="18" charset="0"/>
              </a:rPr>
              <a:t>i.e.,a</a:t>
            </a:r>
            <a:r>
              <a:rPr lang="en-US" sz="2400" dirty="0">
                <a:latin typeface="Times New Roman" panose="02020603050405020304" pitchFamily="18" charset="0"/>
                <a:cs typeface="Times New Roman" panose="02020603050405020304" pitchFamily="18" charset="0"/>
              </a:rPr>
              <a:t> peak in hepatic enzyme elevation along with jaundice, coagulopathy with high risk of spontaneous bleeding, hypoglycemia, anuria, and cerebral edema with coma or even death</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4to14days—Recovery stage (stage4):</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If stage3 is </a:t>
            </a:r>
            <a:r>
              <a:rPr lang="en-US" sz="2400" dirty="0" err="1">
                <a:latin typeface="Times New Roman" panose="02020603050405020304" pitchFamily="18" charset="0"/>
                <a:cs typeface="Times New Roman" panose="02020603050405020304" pitchFamily="18" charset="0"/>
              </a:rPr>
              <a:t>survived,the</a:t>
            </a:r>
            <a:r>
              <a:rPr lang="en-US" sz="2400" dirty="0">
                <a:latin typeface="Times New Roman" panose="02020603050405020304" pitchFamily="18" charset="0"/>
                <a:cs typeface="Times New Roman" panose="02020603050405020304" pitchFamily="18" charset="0"/>
              </a:rPr>
              <a:t> hepatic dysfunction usually resolves over the following days/weeks</a:t>
            </a:r>
            <a:r>
              <a:rPr lang="en-US" sz="2400" dirty="0" smtClean="0">
                <a:latin typeface="Times New Roman" panose="02020603050405020304" pitchFamily="18" charset="0"/>
                <a:cs typeface="Times New Roman" panose="02020603050405020304" pitchFamily="18" charset="0"/>
              </a:rPr>
              <a:t>.</a:t>
            </a:r>
          </a:p>
          <a:p>
            <a:r>
              <a:rPr lang="en-US" sz="2400" b="1" dirty="0">
                <a:latin typeface="Times New Roman" panose="02020603050405020304" pitchFamily="18" charset="0"/>
                <a:cs typeface="Times New Roman" panose="02020603050405020304" pitchFamily="18" charset="0"/>
              </a:rPr>
              <a:t>Physical Examination</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Assess airway, breathing, and circulation (ABCs) and mental status. The assessment of mental status is crucial, especially in patients who are nauseated or vomiting, to intervene with airway protection in time.</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5970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paracetamol poisoning"/>
          <p:cNvPicPr/>
          <p:nvPr/>
        </p:nvPicPr>
        <p:blipFill>
          <a:blip r:embed="rId2">
            <a:extLst>
              <a:ext uri="{28A0092B-C50C-407E-A947-70E740481C1C}">
                <a14:useLocalDpi xmlns:a14="http://schemas.microsoft.com/office/drawing/2010/main" val="0"/>
              </a:ext>
            </a:extLst>
          </a:blip>
          <a:srcRect/>
          <a:stretch>
            <a:fillRect/>
          </a:stretch>
        </p:blipFill>
        <p:spPr bwMode="auto">
          <a:xfrm>
            <a:off x="-109182" y="0"/>
            <a:ext cx="12301182" cy="6346209"/>
          </a:xfrm>
          <a:prstGeom prst="rect">
            <a:avLst/>
          </a:prstGeom>
          <a:noFill/>
          <a:ln>
            <a:noFill/>
          </a:ln>
        </p:spPr>
      </p:pic>
    </p:spTree>
    <p:extLst>
      <p:ext uri="{BB962C8B-B14F-4D97-AF65-F5344CB8AC3E}">
        <p14:creationId xmlns:p14="http://schemas.microsoft.com/office/powerpoint/2010/main" val="1301092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latin typeface="Times New Roman" panose="02020603050405020304" pitchFamily="18" charset="0"/>
                <a:cs typeface="Times New Roman" panose="02020603050405020304" pitchFamily="18" charset="0"/>
              </a:rPr>
              <a:t>Approach to patient</a:t>
            </a:r>
            <a:endParaRPr lang="en-US" sz="44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a:t> </a:t>
            </a:r>
            <a:r>
              <a:rPr lang="en-US" sz="2400" dirty="0">
                <a:latin typeface="Times New Roman" panose="02020603050405020304" pitchFamily="18" charset="0"/>
                <a:cs typeface="Times New Roman" panose="02020603050405020304" pitchFamily="18" charset="0"/>
              </a:rPr>
              <a:t>ABCDE </a:t>
            </a:r>
            <a:r>
              <a:rPr lang="en-US" sz="2400" dirty="0" smtClean="0">
                <a:latin typeface="Times New Roman" panose="02020603050405020304" pitchFamily="18" charset="0"/>
                <a:cs typeface="Times New Roman" panose="02020603050405020304" pitchFamily="18" charset="0"/>
              </a:rPr>
              <a:t>(Airway, breathing, circulation, circulation, disability, Exposure)</a:t>
            </a: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History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Examination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Investigations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Initial baseline investigations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LFT, PT/INR, blood glucose, platelet count, electrolyte,    urine routine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Plasma </a:t>
            </a:r>
            <a:r>
              <a:rPr lang="en-US" sz="2400" dirty="0" err="1">
                <a:latin typeface="Times New Roman" panose="02020603050405020304" pitchFamily="18" charset="0"/>
                <a:cs typeface="Times New Roman" panose="02020603050405020304" pitchFamily="18" charset="0"/>
              </a:rPr>
              <a:t>paracetamol</a:t>
            </a:r>
            <a:r>
              <a:rPr lang="en-US" sz="2400" dirty="0">
                <a:latin typeface="Times New Roman" panose="02020603050405020304" pitchFamily="18" charset="0"/>
                <a:cs typeface="Times New Roman" panose="02020603050405020304" pitchFamily="18" charset="0"/>
              </a:rPr>
              <a:t> level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Determined after 4 hours of ingestion</a:t>
            </a:r>
          </a:p>
        </p:txBody>
      </p:sp>
    </p:spTree>
    <p:extLst>
      <p:ext uri="{BB962C8B-B14F-4D97-AF65-F5344CB8AC3E}">
        <p14:creationId xmlns:p14="http://schemas.microsoft.com/office/powerpoint/2010/main" val="4039566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Diagnostic criteria</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0"/>
            <a:r>
              <a:rPr lang="en-US" dirty="0"/>
              <a:t>In general, a dose of 150 mg APAP per kilogram is the potentially toxic limit that requires therapeutic intervention. This limit includes an added 25% safety margin that was added by the U.S. Food and Drug Administration (FDA) to adjust for patients with multiple risk factors for increased liver toxicity. </a:t>
            </a:r>
          </a:p>
          <a:p>
            <a:pPr lvl="0"/>
            <a:r>
              <a:rPr lang="en-US" dirty="0"/>
              <a:t>If the total amount of ingested APAP is above 150 mg/kg or cannot be obtained from the patient history, it is crucial to predict the risk of toxicity. </a:t>
            </a:r>
          </a:p>
          <a:p>
            <a:pPr lvl="0"/>
            <a:r>
              <a:rPr lang="en-US" dirty="0"/>
              <a:t>Obtain an APAP serum level at 4 hours or later after ingestion. </a:t>
            </a:r>
          </a:p>
          <a:p>
            <a:pPr lvl="0"/>
            <a:r>
              <a:rPr lang="en-US" dirty="0"/>
              <a:t>Plot the APAP concentration on the </a:t>
            </a:r>
            <a:r>
              <a:rPr lang="en-US" dirty="0" err="1">
                <a:solidFill>
                  <a:srgbClr val="FF0000"/>
                </a:solidFill>
              </a:rPr>
              <a:t>Rumack</a:t>
            </a:r>
            <a:r>
              <a:rPr lang="en-US" dirty="0">
                <a:solidFill>
                  <a:srgbClr val="FF0000"/>
                </a:solidFill>
              </a:rPr>
              <a:t>–Matthew nomogram </a:t>
            </a:r>
            <a:r>
              <a:rPr lang="en-US" dirty="0"/>
              <a:t>(APAP serum concentration vs. time after ingestion) to assess the possibility of hepatic toxicity. </a:t>
            </a:r>
          </a:p>
          <a:p>
            <a:r>
              <a:rPr lang="en-US" u="sng" dirty="0"/>
              <a:t>NOTE</a:t>
            </a:r>
            <a:r>
              <a:rPr lang="en-US" dirty="0"/>
              <a:t>: The nomogram should only be used for acute ingestions.</a:t>
            </a:r>
          </a:p>
          <a:p>
            <a:endParaRPr lang="en-US" dirty="0"/>
          </a:p>
        </p:txBody>
      </p:sp>
    </p:spTree>
    <p:extLst>
      <p:ext uri="{BB962C8B-B14F-4D97-AF65-F5344CB8AC3E}">
        <p14:creationId xmlns:p14="http://schemas.microsoft.com/office/powerpoint/2010/main" val="382989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1999" cy="6305266"/>
          </a:xfrm>
          <a:prstGeom prst="rect">
            <a:avLst/>
          </a:prstGeom>
        </p:spPr>
      </p:pic>
    </p:spTree>
    <p:extLst>
      <p:ext uri="{BB962C8B-B14F-4D97-AF65-F5344CB8AC3E}">
        <p14:creationId xmlns:p14="http://schemas.microsoft.com/office/powerpoint/2010/main" val="3547435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97280" y="1845734"/>
            <a:ext cx="10203066" cy="4527770"/>
          </a:xfrm>
        </p:spPr>
        <p:txBody>
          <a:bodyPr>
            <a:normAutofit fontScale="92500" lnSpcReduction="20000"/>
          </a:bodyPr>
          <a:lstStyle/>
          <a:p>
            <a:pPr>
              <a:buFont typeface="Arial" panose="020B0604020202020204" pitchFamily="34" charset="0"/>
              <a:buChar char="•"/>
            </a:pPr>
            <a:r>
              <a:rPr lang="en-US" dirty="0"/>
              <a:t> </a:t>
            </a:r>
            <a:r>
              <a:rPr lang="en-US" sz="2600" dirty="0">
                <a:latin typeface="Times New Roman" panose="02020603050405020304" pitchFamily="18" charset="0"/>
                <a:cs typeface="Times New Roman" panose="02020603050405020304" pitchFamily="18" charset="0"/>
              </a:rPr>
              <a:t>The </a:t>
            </a:r>
            <a:r>
              <a:rPr lang="en-US" sz="2600" dirty="0" err="1">
                <a:latin typeface="Times New Roman" panose="02020603050405020304" pitchFamily="18" charset="0"/>
                <a:cs typeface="Times New Roman" panose="02020603050405020304" pitchFamily="18" charset="0"/>
              </a:rPr>
              <a:t>Rumack</a:t>
            </a:r>
            <a:r>
              <a:rPr lang="en-US" sz="2600" dirty="0">
                <a:latin typeface="Times New Roman" panose="02020603050405020304" pitchFamily="18" charset="0"/>
                <a:cs typeface="Times New Roman" panose="02020603050405020304" pitchFamily="18" charset="0"/>
              </a:rPr>
              <a:t>-Matthew nomogram interprets the acetaminophen concentration (in micrograms per mL)   in relation to time (in hours) after ingestion, and is predictive of possible hepatotoxicity after single, acute ingestions of acetaminophen. </a:t>
            </a:r>
            <a:endParaRPr lang="en-US" sz="26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At 4 </a:t>
            </a:r>
            <a:r>
              <a:rPr lang="en-US" sz="2600" dirty="0" err="1">
                <a:latin typeface="Times New Roman" panose="02020603050405020304" pitchFamily="18" charset="0"/>
                <a:cs typeface="Times New Roman" panose="02020603050405020304" pitchFamily="18" charset="0"/>
              </a:rPr>
              <a:t>hrs</a:t>
            </a:r>
            <a:r>
              <a:rPr lang="en-US" sz="2600" dirty="0">
                <a:latin typeface="Times New Roman" panose="02020603050405020304" pitchFamily="18" charset="0"/>
                <a:cs typeface="Times New Roman" panose="02020603050405020304" pitchFamily="18" charset="0"/>
              </a:rPr>
              <a:t> , 8hrs &amp; 12 </a:t>
            </a:r>
            <a:r>
              <a:rPr lang="en-US" sz="2600" dirty="0" err="1">
                <a:latin typeface="Times New Roman" panose="02020603050405020304" pitchFamily="18" charset="0"/>
                <a:cs typeface="Times New Roman" panose="02020603050405020304" pitchFamily="18" charset="0"/>
              </a:rPr>
              <a:t>hrs</a:t>
            </a:r>
            <a:r>
              <a:rPr lang="en-US" sz="2600" dirty="0">
                <a:latin typeface="Times New Roman" panose="02020603050405020304" pitchFamily="18" charset="0"/>
                <a:cs typeface="Times New Roman" panose="02020603050405020304" pitchFamily="18" charset="0"/>
              </a:rPr>
              <a:t> . </a:t>
            </a:r>
            <a:endParaRPr lang="en-US" sz="26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This nomogram is only intended for use in patients who present within 24 hr of a single acute acetaminophen ingestion with a known time of ingestion </a:t>
            </a:r>
            <a:endParaRPr lang="en-US" sz="26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Any patient with a serum acetaminophen level in the possible or probable hepatotoxicity range per the </a:t>
            </a:r>
            <a:r>
              <a:rPr lang="en-US" sz="2600" dirty="0" err="1">
                <a:latin typeface="Times New Roman" panose="02020603050405020304" pitchFamily="18" charset="0"/>
                <a:cs typeface="Times New Roman" panose="02020603050405020304" pitchFamily="18" charset="0"/>
              </a:rPr>
              <a:t>Rumack</a:t>
            </a:r>
            <a:r>
              <a:rPr lang="en-US" sz="2600" dirty="0">
                <a:latin typeface="Times New Roman" panose="02020603050405020304" pitchFamily="18" charset="0"/>
                <a:cs typeface="Times New Roman" panose="02020603050405020304" pitchFamily="18" charset="0"/>
              </a:rPr>
              <a:t>-Matthew nomogram should be treated with N-</a:t>
            </a:r>
            <a:r>
              <a:rPr lang="en-US" sz="2600" dirty="0" err="1">
                <a:latin typeface="Times New Roman" panose="02020603050405020304" pitchFamily="18" charset="0"/>
                <a:cs typeface="Times New Roman" panose="02020603050405020304" pitchFamily="18" charset="0"/>
              </a:rPr>
              <a:t>acetylcysteine</a:t>
            </a:r>
            <a:r>
              <a:rPr lang="en-US" sz="2600" dirty="0">
                <a:latin typeface="Times New Roman" panose="02020603050405020304" pitchFamily="18" charset="0"/>
                <a:cs typeface="Times New Roman" panose="02020603050405020304" pitchFamily="18" charset="0"/>
              </a:rPr>
              <a:t> (NAC) </a:t>
            </a:r>
            <a:endParaRPr lang="en-US" sz="26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600" dirty="0" smtClean="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Patients who have an initially nontoxic level and have ingested combination products or co-ingestants that can slow GI motility (e.g., diphenhydramine, opioids) should have a second acetaminophen level drawn 6-8 hr after </a:t>
            </a:r>
            <a:r>
              <a:rPr lang="en-US" sz="2600" dirty="0" smtClean="0">
                <a:latin typeface="Times New Roman" panose="02020603050405020304" pitchFamily="18" charset="0"/>
                <a:cs typeface="Times New Roman" panose="02020603050405020304" pitchFamily="18" charset="0"/>
              </a:rPr>
              <a:t>ingestion.</a:t>
            </a:r>
            <a:endParaRPr 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35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62500" lnSpcReduction="20000"/>
          </a:bodyPr>
          <a:lstStyle/>
          <a:p>
            <a:pPr marL="0" indent="0">
              <a:buNone/>
            </a:pPr>
            <a:endParaRPr lang="en-US" sz="3600" dirty="0" smtClean="0">
              <a:latin typeface="Times New Roman" panose="02020603050405020304" pitchFamily="18" charset="0"/>
              <a:cs typeface="Times New Roman" panose="02020603050405020304" pitchFamily="18" charset="0"/>
            </a:endParaRPr>
          </a:p>
          <a:p>
            <a:r>
              <a:rPr lang="en-US" sz="3600" dirty="0"/>
              <a:t>During treatment of APAP overdose, it is important to assess the risk of progressive liver failure. The King’s College Hospital (KCH) Criteria provide prognostic markers that help to predict the probability of developing severe liver damage:</a:t>
            </a:r>
          </a:p>
          <a:p>
            <a:pPr lvl="0"/>
            <a:r>
              <a:rPr lang="en-US" sz="3600" dirty="0"/>
              <a:t>pH ,7.3, 2 days post-ingestion. </a:t>
            </a:r>
          </a:p>
          <a:p>
            <a:pPr lvl="0"/>
            <a:r>
              <a:rPr lang="en-US" sz="3600" dirty="0"/>
              <a:t>All of the following:</a:t>
            </a:r>
          </a:p>
          <a:p>
            <a:pPr lvl="0"/>
            <a:r>
              <a:rPr lang="en-US" sz="3600" dirty="0"/>
              <a:t>PT .100</a:t>
            </a:r>
          </a:p>
          <a:p>
            <a:pPr lvl="0"/>
            <a:r>
              <a:rPr lang="en-US" sz="3600" dirty="0"/>
              <a:t>serum creatinine 3.3 mmol/L, severe hepatic encephalopathy (grade III or IV). </a:t>
            </a:r>
          </a:p>
          <a:p>
            <a:pPr lvl="0"/>
            <a:r>
              <a:rPr lang="en-US" sz="3600" dirty="0"/>
              <a:t>Elevated serum phosphate levels .1.2 mmol/L (.3.72 mg/dL) on days 2 to 4. </a:t>
            </a:r>
          </a:p>
          <a:p>
            <a:pPr lvl="0"/>
            <a:r>
              <a:rPr lang="en-US" sz="3600" dirty="0"/>
              <a:t>Arterial serum lactate 3.0 mmol/L (.27 mg/dL) after fluid resuscitation.</a:t>
            </a:r>
          </a:p>
          <a:p>
            <a:pPr>
              <a:buFont typeface="Arial" panose="020B0604020202020204" pitchFamily="34" charset="0"/>
              <a:buChar char="•"/>
            </a:pP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9926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Diagnostic Testing </a:t>
            </a:r>
            <a:endParaRPr lang="en-US" dirty="0"/>
          </a:p>
        </p:txBody>
      </p:sp>
      <p:sp>
        <p:nvSpPr>
          <p:cNvPr id="3" name="Content Placeholder 2"/>
          <p:cNvSpPr>
            <a:spLocks noGrp="1"/>
          </p:cNvSpPr>
          <p:nvPr>
            <p:ph idx="1"/>
          </p:nvPr>
        </p:nvSpPr>
        <p:spPr/>
        <p:txBody>
          <a:bodyPr>
            <a:normAutofit/>
          </a:bodyPr>
          <a:lstStyle/>
          <a:p>
            <a:pPr lvl="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APAP serum level at 4 hours after ingestion or later. </a:t>
            </a:r>
          </a:p>
          <a:p>
            <a:pPr lvl="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Liver function tests (LFTs)—Aspartate aminotransferase (AST) is a relatively sensitive non-prognostic marker for hepatic injury. </a:t>
            </a:r>
          </a:p>
          <a:p>
            <a:pPr lvl="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PT/INR, serum bicarbonate, blood pH, serum lactate, renal function panel, and serum phosphate level are the prognostic markers for hepatic injury. </a:t>
            </a:r>
          </a:p>
          <a:p>
            <a:pPr lvl="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APAP </a:t>
            </a:r>
            <a:r>
              <a:rPr lang="en-US" sz="2400" dirty="0">
                <a:latin typeface="Times New Roman" panose="02020603050405020304" pitchFamily="18" charset="0"/>
                <a:cs typeface="Times New Roman" panose="02020603050405020304" pitchFamily="18" charset="0"/>
              </a:rPr>
              <a:t>may interfere with some blood sugar test kits causing measurements higher or lower than actual; always recheck FSBG over the course of hospitalization.</a:t>
            </a:r>
          </a:p>
          <a:p>
            <a:pPr>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2874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Times New Roman" panose="02020603050405020304" pitchFamily="18" charset="0"/>
                <a:cs typeface="Times New Roman" panose="02020603050405020304" pitchFamily="18" charset="0"/>
              </a:rPr>
              <a:t>Acetaminophen </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845733"/>
            <a:ext cx="10544260" cy="4391293"/>
          </a:xfrm>
        </p:spPr>
        <p:txBody>
          <a:bodyPr>
            <a:normAutofit fontScale="92500"/>
          </a:bodyPr>
          <a:lstStyle/>
          <a:p>
            <a:r>
              <a:rPr lang="en-US" sz="3200" b="1" u="sng" dirty="0" smtClean="0">
                <a:latin typeface="Times New Roman" panose="02020603050405020304" pitchFamily="18" charset="0"/>
                <a:cs typeface="Times New Roman" panose="02020603050405020304" pitchFamily="18" charset="0"/>
              </a:rPr>
              <a:t>General principle:</a:t>
            </a:r>
          </a:p>
          <a:p>
            <a:r>
              <a:rPr lang="en-US" sz="2800" dirty="0" smtClean="0">
                <a:latin typeface="Times New Roman" panose="02020603050405020304" pitchFamily="18" charset="0"/>
                <a:cs typeface="Times New Roman" panose="02020603050405020304" pitchFamily="18" charset="0"/>
              </a:rPr>
              <a:t>APAP(N-Acetyl para-</a:t>
            </a:r>
            <a:r>
              <a:rPr lang="en-US" sz="2800" dirty="0" err="1" smtClean="0">
                <a:latin typeface="Times New Roman" panose="02020603050405020304" pitchFamily="18" charset="0"/>
                <a:cs typeface="Times New Roman" panose="02020603050405020304" pitchFamily="18" charset="0"/>
              </a:rPr>
              <a:t>aminphenol</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is available </a:t>
            </a:r>
            <a:r>
              <a:rPr lang="en-US" sz="2800" dirty="0" smtClean="0">
                <a:latin typeface="Times New Roman" panose="02020603050405020304" pitchFamily="18" charset="0"/>
                <a:cs typeface="Times New Roman" panose="02020603050405020304" pitchFamily="18" charset="0"/>
              </a:rPr>
              <a:t>worldwide.</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as an </a:t>
            </a:r>
            <a:r>
              <a:rPr lang="en-US" sz="2800" dirty="0" smtClean="0">
                <a:latin typeface="Times New Roman" panose="02020603050405020304" pitchFamily="18" charset="0"/>
                <a:cs typeface="Times New Roman" panose="02020603050405020304" pitchFamily="18" charset="0"/>
              </a:rPr>
              <a:t>over-the-counter agent. </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analgesic </a:t>
            </a:r>
            <a:r>
              <a:rPr lang="en-US" sz="2800" dirty="0">
                <a:latin typeface="Times New Roman" panose="02020603050405020304" pitchFamily="18" charset="0"/>
                <a:cs typeface="Times New Roman" panose="02020603050405020304" pitchFamily="18" charset="0"/>
              </a:rPr>
              <a:t>and </a:t>
            </a:r>
            <a:r>
              <a:rPr lang="en-US" sz="2800" dirty="0" smtClean="0">
                <a:latin typeface="Times New Roman" panose="02020603050405020304" pitchFamily="18" charset="0"/>
                <a:cs typeface="Times New Roman" panose="02020603050405020304" pitchFamily="18" charset="0"/>
              </a:rPr>
              <a:t>antipyretic effects but weak anti-inflammatory properties.</a:t>
            </a:r>
          </a:p>
          <a:p>
            <a:pPr lvl="0" algn="just">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Because of its use as an analgesic and antipyretic, APAP has become a </a:t>
            </a:r>
            <a:r>
              <a:rPr lang="en-US" sz="2800" dirty="0" smtClean="0">
                <a:latin typeface="Times New Roman" panose="02020603050405020304" pitchFamily="18" charset="0"/>
                <a:cs typeface="Times New Roman" panose="02020603050405020304" pitchFamily="18" charset="0"/>
              </a:rPr>
              <a:t>common pharmacological </a:t>
            </a:r>
            <a:r>
              <a:rPr lang="en-US" sz="2800" dirty="0">
                <a:latin typeface="Times New Roman" panose="02020603050405020304" pitchFamily="18" charset="0"/>
                <a:cs typeface="Times New Roman" panose="02020603050405020304" pitchFamily="18" charset="0"/>
              </a:rPr>
              <a:t>ingredient in various cold and flu remedies. It is also used in the treatment of fevers, headaches, and acute and chronic pain. </a:t>
            </a:r>
            <a:endParaRPr lang="en-US" sz="2800" dirty="0" smtClean="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APAP is often sold in combination preparations together with non-steroidal anti-inflammatory drugs (NSAIDs), opiate analgesics.</a:t>
            </a:r>
          </a:p>
          <a:p>
            <a:pPr lvl="0" algn="jus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8109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latin typeface="Times New Roman" panose="02020603050405020304" pitchFamily="18" charset="0"/>
                <a:cs typeface="Times New Roman" panose="02020603050405020304" pitchFamily="18" charset="0"/>
              </a:rPr>
              <a:t>TREATMENT</a:t>
            </a:r>
            <a:r>
              <a:rPr lang="en-US" dirty="0"/>
              <a:t/>
            </a:r>
            <a:br>
              <a:rPr lang="en-US" dirty="0"/>
            </a:br>
            <a:endParaRPr lang="en-US" dirty="0"/>
          </a:p>
        </p:txBody>
      </p:sp>
      <p:sp>
        <p:nvSpPr>
          <p:cNvPr id="3" name="Content Placeholder 2"/>
          <p:cNvSpPr>
            <a:spLocks noGrp="1"/>
          </p:cNvSpPr>
          <p:nvPr>
            <p:ph idx="1"/>
          </p:nvPr>
        </p:nvSpPr>
        <p:spPr>
          <a:xfrm>
            <a:off x="0" y="1845734"/>
            <a:ext cx="12192000" cy="4459532"/>
          </a:xfrm>
        </p:spPr>
        <p:txBody>
          <a:bodyPr>
            <a:normAutofit fontScale="92500" lnSpcReduction="20000"/>
          </a:bodyPr>
          <a:lstStyle/>
          <a:p>
            <a:pPr>
              <a:buFont typeface="Wingdings" panose="05000000000000000000" pitchFamily="2" charset="2"/>
              <a:buChar char="§"/>
            </a:pPr>
            <a:r>
              <a:rPr lang="en-US" sz="2600" dirty="0">
                <a:latin typeface="Times New Roman" panose="02020603050405020304" pitchFamily="18" charset="0"/>
                <a:cs typeface="Times New Roman" panose="02020603050405020304" pitchFamily="18" charset="0"/>
              </a:rPr>
              <a:t>Gastric lavage is not useful in APAP overdose; however, it may be indicated in presence of certain other </a:t>
            </a:r>
            <a:r>
              <a:rPr lang="en-US" sz="2600" dirty="0" err="1">
                <a:latin typeface="Times New Roman" panose="02020603050405020304" pitchFamily="18" charset="0"/>
                <a:cs typeface="Times New Roman" panose="02020603050405020304" pitchFamily="18" charset="0"/>
              </a:rPr>
              <a:t>coingestants</a:t>
            </a:r>
            <a:r>
              <a:rPr lang="en-US" sz="2600" dirty="0">
                <a:latin typeface="Times New Roman" panose="02020603050405020304" pitchFamily="18" charset="0"/>
                <a:cs typeface="Times New Roman" panose="02020603050405020304" pitchFamily="18" charset="0"/>
              </a:rPr>
              <a:t>. Medications </a:t>
            </a:r>
          </a:p>
          <a:p>
            <a:pPr>
              <a:buFont typeface="Wingdings" panose="05000000000000000000" pitchFamily="2" charset="2"/>
              <a:buChar char="§"/>
            </a:pPr>
            <a:r>
              <a:rPr lang="en-US" sz="2600" b="1" dirty="0">
                <a:latin typeface="Times New Roman" panose="02020603050405020304" pitchFamily="18" charset="0"/>
                <a:cs typeface="Times New Roman" panose="02020603050405020304" pitchFamily="18" charset="0"/>
              </a:rPr>
              <a:t>Activated charcoal</a:t>
            </a:r>
            <a:r>
              <a:rPr lang="en-US" sz="2600" dirty="0">
                <a:latin typeface="Times New Roman" panose="02020603050405020304" pitchFamily="18" charset="0"/>
                <a:cs typeface="Times New Roman" panose="02020603050405020304" pitchFamily="18" charset="0"/>
              </a:rPr>
              <a:t>: Only indicated in patients with isolated APAP exposure (with no other evidence of mentally altering substances) who present less than 4 hours after ingestion. Give 1 g/kg by mouth (PO). </a:t>
            </a:r>
            <a:endParaRPr lang="en-US" sz="26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800" b="1" u="sng" dirty="0">
                <a:latin typeface="Times New Roman" panose="02020603050405020304" pitchFamily="18" charset="0"/>
                <a:cs typeface="Times New Roman" panose="02020603050405020304" pitchFamily="18" charset="0"/>
              </a:rPr>
              <a:t>N-ACETYLCYSTEINE (NAC</a:t>
            </a:r>
            <a:r>
              <a:rPr lang="en-US" sz="2800" b="1" u="sng" dirty="0" smtClean="0">
                <a:latin typeface="Times New Roman" panose="02020603050405020304" pitchFamily="18" charset="0"/>
                <a:cs typeface="Times New Roman" panose="02020603050405020304" pitchFamily="18" charset="0"/>
              </a:rPr>
              <a:t>):</a:t>
            </a:r>
            <a:endParaRPr lang="en-US" sz="2800" dirty="0" smtClean="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NAC is the specific antidote to prevent APAP-related hepatotoxicity.</a:t>
            </a:r>
          </a:p>
          <a:p>
            <a:r>
              <a:rPr lang="en-US" sz="2800" dirty="0">
                <a:latin typeface="Times New Roman" panose="02020603050405020304" pitchFamily="18" charset="0"/>
                <a:cs typeface="Times New Roman" panose="02020603050405020304" pitchFamily="18" charset="0"/>
              </a:rPr>
              <a:t>NAC replenishes depleted glutathione (GSH) stores. It should be administered early (i.e., within 8 hours after ingestion) to prevent any liver damage. NAC is a nonspecific antioxidant and will still provide some liver protection if given beyond this time window .</a:t>
            </a:r>
          </a:p>
          <a:p>
            <a:r>
              <a:rPr lang="en-US" sz="2800" b="1" dirty="0">
                <a:latin typeface="Times New Roman" panose="02020603050405020304" pitchFamily="18" charset="0"/>
                <a:cs typeface="Times New Roman" panose="02020603050405020304" pitchFamily="18" charset="0"/>
              </a:rPr>
              <a:t>Oral dosing</a:t>
            </a:r>
            <a:r>
              <a:rPr lang="en-US" sz="2800" dirty="0">
                <a:latin typeface="Times New Roman" panose="02020603050405020304" pitchFamily="18" charset="0"/>
                <a:cs typeface="Times New Roman" panose="02020603050405020304" pitchFamily="18" charset="0"/>
              </a:rPr>
              <a:t>: Loading dose of 140 mg/kg PO, then 70 mg/kg PO every 4 hours for a total of 17 doses (i.e., 1,330 mg/kg over 72 hours) </a:t>
            </a:r>
          </a:p>
          <a:p>
            <a:pPr marL="0" indent="0">
              <a:buNone/>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9612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TREATMENT</a:t>
            </a:r>
            <a:endParaRPr lang="en-US" dirty="0"/>
          </a:p>
        </p:txBody>
      </p:sp>
      <p:sp>
        <p:nvSpPr>
          <p:cNvPr id="3" name="Content Placeholder 2"/>
          <p:cNvSpPr>
            <a:spLocks noGrp="1"/>
          </p:cNvSpPr>
          <p:nvPr>
            <p:ph idx="1"/>
          </p:nvPr>
        </p:nvSpPr>
        <p:spPr/>
        <p:txBody>
          <a:bodyPr/>
          <a:lstStyle/>
          <a:p>
            <a:r>
              <a:rPr lang="en-US" sz="2400" b="1" dirty="0">
                <a:latin typeface="Times New Roman" panose="02020603050405020304" pitchFamily="18" charset="0"/>
                <a:cs typeface="Times New Roman" panose="02020603050405020304" pitchFamily="18" charset="0"/>
              </a:rPr>
              <a:t>I</a:t>
            </a:r>
            <a:r>
              <a:rPr lang="en-US" sz="2400" b="1" dirty="0" smtClean="0">
                <a:latin typeface="Times New Roman" panose="02020603050405020304" pitchFamily="18" charset="0"/>
                <a:cs typeface="Times New Roman" panose="02020603050405020304" pitchFamily="18" charset="0"/>
              </a:rPr>
              <a:t>ntravenous </a:t>
            </a:r>
            <a:r>
              <a:rPr lang="en-US" sz="2400" b="1" dirty="0">
                <a:latin typeface="Times New Roman" panose="02020603050405020304" pitchFamily="18" charset="0"/>
                <a:cs typeface="Times New Roman" panose="02020603050405020304" pitchFamily="18" charset="0"/>
              </a:rPr>
              <a:t>(IV) dosing</a:t>
            </a:r>
            <a:r>
              <a:rPr lang="en-US" sz="2400" dirty="0">
                <a:latin typeface="Times New Roman" panose="02020603050405020304" pitchFamily="18" charset="0"/>
                <a:cs typeface="Times New Roman" panose="02020603050405020304" pitchFamily="18" charset="0"/>
              </a:rPr>
              <a:t>: Prepare the infusion by adding 30 g of a 20% NAC solution (150 mL) to 1 L D5W. This will result in a final concentration of 30 mg/mL. Load with a dose of 150 mg/kg NAC IV over 1 hour. Thereafter, continue to give 14 mg/kg/hr IV for 20 hours (i.e., 430 mg/kg over 21 hours) </a:t>
            </a:r>
            <a:endParaRPr lang="en-US" sz="24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IV is highly efficacious if administered within 8 hours of the overdose • Should not be delayed in patients presenting after 8 hours to await a </a:t>
            </a:r>
            <a:r>
              <a:rPr lang="en-US" sz="2400" dirty="0" err="1">
                <a:latin typeface="Times New Roman" panose="02020603050405020304" pitchFamily="18" charset="0"/>
                <a:cs typeface="Times New Roman" panose="02020603050405020304" pitchFamily="18" charset="0"/>
              </a:rPr>
              <a:t>paracetamol</a:t>
            </a:r>
            <a:r>
              <a:rPr lang="en-US" sz="2400" dirty="0">
                <a:latin typeface="Times New Roman" panose="02020603050405020304" pitchFamily="18" charset="0"/>
                <a:cs typeface="Times New Roman" panose="02020603050405020304" pitchFamily="18" charset="0"/>
              </a:rPr>
              <a:t> blood concentration result. </a:t>
            </a:r>
          </a:p>
          <a:p>
            <a:pPr>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NAC administration can be safely stopped prior to the completion of the total regimen as soon as the APAP level returns to 0, INR ,2.0, and AST normalizes (or reaches less than half of the peak level during acute intoxication).</a:t>
            </a:r>
          </a:p>
          <a:p>
            <a:pPr marL="0" indent="0">
              <a:buNone/>
            </a:pPr>
            <a:endParaRPr lang="en-US" dirty="0" smtClean="0"/>
          </a:p>
          <a:p>
            <a:endParaRPr lang="en-US" dirty="0"/>
          </a:p>
          <a:p>
            <a:endParaRPr lang="en-US" dirty="0"/>
          </a:p>
        </p:txBody>
      </p:sp>
    </p:spTree>
    <p:extLst>
      <p:ext uri="{BB962C8B-B14F-4D97-AF65-F5344CB8AC3E}">
        <p14:creationId xmlns:p14="http://schemas.microsoft.com/office/powerpoint/2010/main" val="4268926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Questions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t>Acute or chronic ingestion?</a:t>
            </a:r>
          </a:p>
          <a:p>
            <a:r>
              <a:rPr lang="en-US" dirty="0" smtClean="0"/>
              <a:t>Why we do not use direct </a:t>
            </a:r>
            <a:r>
              <a:rPr lang="en-US" dirty="0" err="1" smtClean="0"/>
              <a:t>Glutathion</a:t>
            </a:r>
            <a:r>
              <a:rPr lang="en-US" dirty="0" smtClean="0"/>
              <a:t>?</a:t>
            </a:r>
            <a:endParaRPr lang="en-US" dirty="0"/>
          </a:p>
        </p:txBody>
      </p:sp>
    </p:spTree>
    <p:extLst>
      <p:ext uri="{BB962C8B-B14F-4D97-AF65-F5344CB8AC3E}">
        <p14:creationId xmlns:p14="http://schemas.microsoft.com/office/powerpoint/2010/main" val="30014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648"/>
            <a:ext cx="12192000" cy="6741993"/>
          </a:xfrm>
          <a:prstGeom prst="rect">
            <a:avLst/>
          </a:prstGeom>
        </p:spPr>
      </p:pic>
    </p:spTree>
    <p:extLst>
      <p:ext uri="{BB962C8B-B14F-4D97-AF65-F5344CB8AC3E}">
        <p14:creationId xmlns:p14="http://schemas.microsoft.com/office/powerpoint/2010/main" val="1770669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latin typeface="Times New Roman" panose="02020603050405020304" pitchFamily="18" charset="0"/>
                <a:cs typeface="Times New Roman" panose="02020603050405020304" pitchFamily="18" charset="0"/>
              </a:rPr>
              <a:t>Acetaminophen</a:t>
            </a:r>
            <a:endParaRPr lang="en-US" dirty="0"/>
          </a:p>
        </p:txBody>
      </p:sp>
      <p:sp>
        <p:nvSpPr>
          <p:cNvPr id="5" name="Content Placeholder 4"/>
          <p:cNvSpPr>
            <a:spLocks noGrp="1"/>
          </p:cNvSpPr>
          <p:nvPr>
            <p:ph sz="half" idx="1"/>
          </p:nvPr>
        </p:nvSpPr>
        <p:spPr>
          <a:xfrm>
            <a:off x="1097279" y="1845734"/>
            <a:ext cx="4937760" cy="4445884"/>
          </a:xfrm>
        </p:spPr>
        <p:txBody>
          <a:bodyPr>
            <a:normAutofit lnSpcReduction="10000"/>
          </a:bodyPr>
          <a:lstStyle/>
          <a:p>
            <a:r>
              <a:rPr lang="en-US" sz="2800" b="1" u="sng" dirty="0" smtClean="0">
                <a:latin typeface="Times New Roman" panose="02020603050405020304" pitchFamily="18" charset="0"/>
                <a:cs typeface="Times New Roman" panose="02020603050405020304" pitchFamily="18" charset="0"/>
              </a:rPr>
              <a:t>Pharmacokinetics:</a:t>
            </a:r>
          </a:p>
          <a:p>
            <a:pPr algn="just"/>
            <a:r>
              <a:rPr lang="en-US" sz="2400"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Oral acetaminophen has excellent bioavailability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Peak plasma concentration occur within 30 to 60 minutes  </a:t>
            </a:r>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The half-life in plasma is about 2 hours after </a:t>
            </a:r>
            <a:r>
              <a:rPr lang="en-US" sz="3200" dirty="0" smtClean="0">
                <a:latin typeface="Times New Roman" panose="02020603050405020304" pitchFamily="18" charset="0"/>
                <a:cs typeface="Times New Roman" panose="02020603050405020304" pitchFamily="18" charset="0"/>
              </a:rPr>
              <a:t>therapeutic doses.</a:t>
            </a:r>
            <a:endParaRPr lang="en-US" sz="32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half" idx="2"/>
          </p:nvPr>
        </p:nvSpPr>
        <p:spPr/>
        <p:txBody>
          <a:bodyPr>
            <a:normAutofit lnSpcReduction="10000"/>
          </a:bodyPr>
          <a:lstStyle/>
          <a:p>
            <a:r>
              <a:rPr lang="en-US" sz="2800" b="1" u="sng" dirty="0" smtClean="0">
                <a:latin typeface="Times New Roman" panose="02020603050405020304" pitchFamily="18" charset="0"/>
                <a:cs typeface="Times New Roman" panose="02020603050405020304" pitchFamily="18" charset="0"/>
              </a:rPr>
              <a:t>Metabolism:</a:t>
            </a:r>
          </a:p>
          <a:p>
            <a:pPr>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Metabolized in the liver by conjugation with sulfate or glucuronate (90%), and by CYP2E1 enzymes(5%), and the remainder is secreted unchanged in the urine(5%) </a:t>
            </a:r>
            <a:endParaRPr lang="en-US" sz="28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The CYP2E1 enzyme pathway is the basis for acetaminophen toxicity</a:t>
            </a:r>
          </a:p>
        </p:txBody>
      </p:sp>
    </p:spTree>
    <p:extLst>
      <p:ext uri="{BB962C8B-B14F-4D97-AF65-F5344CB8AC3E}">
        <p14:creationId xmlns:p14="http://schemas.microsoft.com/office/powerpoint/2010/main" val="4080503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imes New Roman" panose="02020603050405020304" pitchFamily="18" charset="0"/>
                <a:cs typeface="Times New Roman" panose="02020603050405020304" pitchFamily="18" charset="0"/>
              </a:rPr>
              <a:t>Acetaminophen poisoning</a:t>
            </a:r>
            <a:endParaRPr lang="en-US" sz="4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845733"/>
            <a:ext cx="10058400" cy="4514123"/>
          </a:xfrm>
        </p:spPr>
        <p:txBody>
          <a:bodyPr>
            <a:normAutofit/>
          </a:bodyPr>
          <a:lstStyle/>
          <a:p>
            <a:pPr algn="just">
              <a:buFont typeface="Wingdings" panose="05000000000000000000" pitchFamily="2" charset="2"/>
              <a:buChar char="§"/>
            </a:pPr>
            <a:r>
              <a:rPr lang="en-US" sz="2400" dirty="0">
                <a:latin typeface="Times New Roman" panose="02020603050405020304" pitchFamily="18" charset="0"/>
                <a:cs typeface="Times New Roman" panose="02020603050405020304" pitchFamily="18" charset="0"/>
              </a:rPr>
              <a:t> Acetaminophen poisoning can cause gastroenteritis within hours and hepatotoxicity 1 to 3 days after ingestion. Severity of hepatotoxicity after a single acute overdose is predicted by serum acetaminophen levels.</a:t>
            </a:r>
            <a:endParaRPr lang="en-US" sz="2400" dirty="0" smtClean="0">
              <a:latin typeface="Times New Roman" panose="02020603050405020304" pitchFamily="18" charset="0"/>
              <a:cs typeface="Times New Roman" panose="02020603050405020304" pitchFamily="18" charset="0"/>
            </a:endParaRPr>
          </a:p>
          <a:p>
            <a:r>
              <a:rPr lang="en-US" sz="2400" b="1" u="sng" dirty="0" smtClean="0">
                <a:latin typeface="Times New Roman" panose="02020603050405020304" pitchFamily="18" charset="0"/>
                <a:cs typeface="Times New Roman" panose="02020603050405020304" pitchFamily="18" charset="0"/>
              </a:rPr>
              <a:t>Dose of Paracetamol:</a:t>
            </a:r>
          </a:p>
          <a:p>
            <a:r>
              <a:rPr lang="en-US" sz="2400" dirty="0" smtClean="0">
                <a:latin typeface="Times New Roman" panose="02020603050405020304" pitchFamily="18" charset="0"/>
                <a:cs typeface="Times New Roman" panose="02020603050405020304" pitchFamily="18" charset="0"/>
              </a:rPr>
              <a:t>-Adult: maximum daily dose 3-4g (650mg/6 hour)</a:t>
            </a:r>
          </a:p>
          <a:p>
            <a:r>
              <a:rPr lang="en-US" sz="2400" dirty="0" smtClean="0">
                <a:latin typeface="Times New Roman" panose="02020603050405020304" pitchFamily="18" charset="0"/>
                <a:cs typeface="Times New Roman" panose="02020603050405020304" pitchFamily="18" charset="0"/>
              </a:rPr>
              <a:t>-Children: 480-750mg(every 4-6 hours)</a:t>
            </a:r>
          </a:p>
          <a:p>
            <a:r>
              <a:rPr lang="en-US" sz="2400" dirty="0">
                <a:latin typeface="Times New Roman" panose="02020603050405020304" pitchFamily="18" charset="0"/>
                <a:cs typeface="Times New Roman" panose="02020603050405020304" pitchFamily="18" charset="0"/>
              </a:rPr>
              <a:t>The minimum hepatotoxic dose of APAP as a single acute ingestion is 150 mg/kg for a child and 7.5-10 g for an adult</a:t>
            </a:r>
            <a:r>
              <a:rPr lang="en-US" sz="2400" dirty="0" smtClean="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More than 7.5 </a:t>
            </a:r>
            <a:r>
              <a:rPr lang="en-US" sz="2400" dirty="0" err="1">
                <a:latin typeface="Times New Roman" panose="02020603050405020304" pitchFamily="18" charset="0"/>
                <a:cs typeface="Times New Roman" panose="02020603050405020304" pitchFamily="18" charset="0"/>
              </a:rPr>
              <a:t>gm</a:t>
            </a:r>
            <a:r>
              <a:rPr lang="en-US" sz="2400" dirty="0">
                <a:latin typeface="Times New Roman" panose="02020603050405020304" pitchFamily="18" charset="0"/>
                <a:cs typeface="Times New Roman" panose="02020603050405020304" pitchFamily="18" charset="0"/>
              </a:rPr>
              <a:t> (around 15 tablets) – minimal toxicity, severe liver toxicity if &gt; 15gms (30 tablets)</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sz="24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8765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latin typeface="Times New Roman" panose="02020603050405020304" pitchFamily="18" charset="0"/>
                <a:cs typeface="Times New Roman" panose="02020603050405020304" pitchFamily="18" charset="0"/>
              </a:rPr>
              <a:t>Pathophysiology</a:t>
            </a:r>
            <a:r>
              <a:rPr lang="en-US" b="1" dirty="0"/>
              <a:t> </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sz="2400" b="1" dirty="0">
                <a:latin typeface="Times New Roman" panose="02020603050405020304" pitchFamily="18" charset="0"/>
                <a:cs typeface="Times New Roman" panose="02020603050405020304" pitchFamily="18" charset="0"/>
              </a:rPr>
              <a:t>Absorption:</a:t>
            </a:r>
            <a:r>
              <a:rPr lang="en-US" sz="2400" dirty="0">
                <a:latin typeface="Times New Roman" panose="02020603050405020304" pitchFamily="18" charset="0"/>
                <a:cs typeface="Times New Roman" panose="02020603050405020304" pitchFamily="18" charset="0"/>
              </a:rPr>
              <a:t> APAP serum levels peak 30 to 60 minutes after oral ingestion; the extended-release preparations peak after 1 to 2 hours. Absorption is often delayed in overdose, and peak levels are usually reached after 2 to 8 hours. The overdose kinetics of extended-release APAP are not yet well established. </a:t>
            </a:r>
          </a:p>
          <a:p>
            <a:pPr algn="just"/>
            <a:r>
              <a:rPr lang="en-US" sz="2400" b="1" dirty="0">
                <a:latin typeface="Times New Roman" panose="02020603050405020304" pitchFamily="18" charset="0"/>
                <a:cs typeface="Times New Roman" panose="02020603050405020304" pitchFamily="18" charset="0"/>
              </a:rPr>
              <a:t>Overdose:</a:t>
            </a:r>
            <a:r>
              <a:rPr lang="en-US" sz="2400" dirty="0">
                <a:latin typeface="Times New Roman" panose="02020603050405020304" pitchFamily="18" charset="0"/>
                <a:cs typeface="Times New Roman" panose="02020603050405020304" pitchFamily="18" charset="0"/>
              </a:rPr>
              <a:t> The hepatic conjugation pathways become saturated in overdose. A cascade of biochemical changes occurs in the liver and centrilobular cell necrosis results. </a:t>
            </a:r>
          </a:p>
          <a:p>
            <a:r>
              <a:rPr lang="en-US" sz="2400" dirty="0" smtClean="0">
                <a:latin typeface="Times New Roman" panose="02020603050405020304" pitchFamily="18" charset="0"/>
                <a:cs typeface="Times New Roman" panose="02020603050405020304" pitchFamily="18" charset="0"/>
              </a:rPr>
              <a:t>-</a:t>
            </a:r>
            <a:r>
              <a:rPr lang="en-US" sz="2400" dirty="0"/>
              <a:t>Acetaminophen is metabolized predominantly via glucuronidation (47%to62%) and </a:t>
            </a:r>
            <a:r>
              <a:rPr lang="en-US" sz="2400" dirty="0" err="1"/>
              <a:t>sulfation</a:t>
            </a:r>
            <a:r>
              <a:rPr lang="en-US" sz="2400" dirty="0"/>
              <a:t> (25%to36%) by Phase II metabolism in liver as non-toxic conjugate products. </a:t>
            </a:r>
          </a:p>
          <a:p>
            <a:r>
              <a:rPr lang="en-US" sz="2400" dirty="0"/>
              <a:t>However, a small percentage is metabolized via oxidation (5%to8%) by the cytochrome P450 (2E1) pathway to a toxic metabolite, N-acetyl-p-benzoquinone imine (NAPQI). NAPQI is conjugated by glutathione to nontoxic cysteine and mercapturic acid conjugates. </a:t>
            </a:r>
          </a:p>
          <a:p>
            <a:pPr algn="just"/>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1660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419463" cy="6264322"/>
          </a:xfrm>
          <a:prstGeom prst="rect">
            <a:avLst/>
          </a:prstGeom>
        </p:spPr>
      </p:pic>
    </p:spTree>
    <p:extLst>
      <p:ext uri="{BB962C8B-B14F-4D97-AF65-F5344CB8AC3E}">
        <p14:creationId xmlns:p14="http://schemas.microsoft.com/office/powerpoint/2010/main" val="2536161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Mechanism of action(Toxicity)</a:t>
            </a: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1097280" y="1845733"/>
            <a:ext cx="10203066" cy="4500476"/>
          </a:xfrm>
        </p:spPr>
        <p:txBody>
          <a:bodyPr/>
          <a:lstStyle/>
          <a:p>
            <a:r>
              <a:rPr lang="en-US" dirty="0" smtClean="0"/>
              <a:t>                   </a:t>
            </a:r>
            <a:r>
              <a:rPr lang="en-US" sz="2400" dirty="0" smtClean="0">
                <a:latin typeface="Times New Roman" panose="02020603050405020304" pitchFamily="18" charset="0"/>
                <a:cs typeface="Times New Roman" panose="02020603050405020304" pitchFamily="18" charset="0"/>
              </a:rPr>
              <a:t>When </a:t>
            </a:r>
            <a:r>
              <a:rPr lang="en-US" sz="2400" dirty="0">
                <a:latin typeface="Times New Roman" panose="02020603050405020304" pitchFamily="18" charset="0"/>
                <a:cs typeface="Times New Roman" panose="02020603050405020304" pitchFamily="18" charset="0"/>
              </a:rPr>
              <a:t>the dose of </a:t>
            </a:r>
            <a:r>
              <a:rPr lang="en-US" sz="2400" dirty="0" smtClean="0">
                <a:latin typeface="Times New Roman" panose="02020603050405020304" pitchFamily="18" charset="0"/>
                <a:cs typeface="Times New Roman" panose="02020603050405020304" pitchFamily="18" charset="0"/>
              </a:rPr>
              <a:t>Paracetamol(Acetaminophen toxicity) </a:t>
            </a:r>
            <a:r>
              <a:rPr lang="en-US" sz="2400" dirty="0">
                <a:latin typeface="Times New Roman" panose="02020603050405020304" pitchFamily="18" charset="0"/>
                <a:cs typeface="Times New Roman" panose="02020603050405020304" pitchFamily="18" charset="0"/>
              </a:rPr>
              <a:t>is </a:t>
            </a:r>
            <a:r>
              <a:rPr lang="en-US" sz="2400" dirty="0" smtClean="0">
                <a:latin typeface="Times New Roman" panose="02020603050405020304" pitchFamily="18" charset="0"/>
                <a:cs typeface="Times New Roman" panose="02020603050405020304" pitchFamily="18" charset="0"/>
              </a:rPr>
              <a:t>high</a:t>
            </a:r>
          </a:p>
          <a:p>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algn="just"/>
            <a:r>
              <a:rPr lang="en-US" dirty="0"/>
              <a:t>  </a:t>
            </a:r>
            <a:r>
              <a:rPr lang="en-US" sz="2400" dirty="0" smtClean="0">
                <a:latin typeface="Times New Roman" panose="02020603050405020304" pitchFamily="18" charset="0"/>
                <a:cs typeface="Times New Roman" panose="02020603050405020304" pitchFamily="18" charset="0"/>
              </a:rPr>
              <a:t>The </a:t>
            </a:r>
            <a:r>
              <a:rPr lang="en-US" sz="2400" dirty="0" err="1">
                <a:latin typeface="Times New Roman" panose="02020603050405020304" pitchFamily="18" charset="0"/>
                <a:cs typeface="Times New Roman" panose="02020603050405020304" pitchFamily="18" charset="0"/>
              </a:rPr>
              <a:t>glucuronide</a:t>
            </a:r>
            <a:r>
              <a:rPr lang="en-US" sz="2400" dirty="0">
                <a:latin typeface="Times New Roman" panose="02020603050405020304" pitchFamily="18" charset="0"/>
                <a:cs typeface="Times New Roman" panose="02020603050405020304" pitchFamily="18" charset="0"/>
              </a:rPr>
              <a:t> and sulfate conjugation pathways become saturated, and increasing amounts undergo CYP-mediated N hydroxylation to form N-acetyl-para- </a:t>
            </a:r>
            <a:r>
              <a:rPr lang="en-US" sz="2400" dirty="0" err="1">
                <a:latin typeface="Times New Roman" panose="02020603050405020304" pitchFamily="18" charset="0"/>
                <a:cs typeface="Times New Roman" panose="02020603050405020304" pitchFamily="18" charset="0"/>
              </a:rPr>
              <a:t>benzoquinoneminine</a:t>
            </a:r>
            <a:r>
              <a:rPr lang="en-US" sz="2400" dirty="0">
                <a:latin typeface="Times New Roman" panose="02020603050405020304" pitchFamily="18" charset="0"/>
                <a:cs typeface="Times New Roman" panose="02020603050405020304" pitchFamily="18" charset="0"/>
              </a:rPr>
              <a:t> (NAPQI</a:t>
            </a:r>
            <a:r>
              <a:rPr lang="en-US" sz="2400" dirty="0" smtClean="0">
                <a:latin typeface="Times New Roman" panose="02020603050405020304" pitchFamily="18" charset="0"/>
                <a:cs typeface="Times New Roman" panose="02020603050405020304" pitchFamily="18" charset="0"/>
              </a:rPr>
              <a:t>).</a:t>
            </a:r>
          </a:p>
          <a:p>
            <a:pPr algn="just"/>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p>
          <a:p>
            <a:pPr algn="just"/>
            <a:r>
              <a:rPr lang="en-US" sz="2400" dirty="0">
                <a:latin typeface="Times New Roman" panose="02020603050405020304" pitchFamily="18" charset="0"/>
                <a:cs typeface="Times New Roman" panose="02020603050405020304" pitchFamily="18" charset="0"/>
              </a:rPr>
              <a:t> Eliminated rapidly by conjugation with glutathione (GSH) and then further metabolized to a mercapturic acid and excreted into the </a:t>
            </a:r>
            <a:r>
              <a:rPr lang="en-US" sz="2400" dirty="0" smtClean="0">
                <a:latin typeface="Times New Roman" panose="02020603050405020304" pitchFamily="18" charset="0"/>
                <a:cs typeface="Times New Roman" panose="02020603050405020304" pitchFamily="18" charset="0"/>
              </a:rPr>
              <a:t>urine.</a:t>
            </a:r>
          </a:p>
          <a:p>
            <a:pPr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 In acetaminophen overdose, hepatocellular levels of GSH become depleted.</a:t>
            </a:r>
          </a:p>
        </p:txBody>
      </p:sp>
      <p:sp>
        <p:nvSpPr>
          <p:cNvPr id="6" name="Down Arrow 5"/>
          <p:cNvSpPr/>
          <p:nvPr/>
        </p:nvSpPr>
        <p:spPr>
          <a:xfrm>
            <a:off x="5308979" y="2388358"/>
            <a:ext cx="395785" cy="4503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7" name="Down Arrow 6"/>
          <p:cNvSpPr/>
          <p:nvPr/>
        </p:nvSpPr>
        <p:spPr>
          <a:xfrm>
            <a:off x="5308979" y="3971499"/>
            <a:ext cx="395785" cy="4367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0911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Continued…..</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845734"/>
            <a:ext cx="10058400" cy="3722553"/>
          </a:xfrm>
        </p:spPr>
        <p:txBody>
          <a:bodyPr>
            <a:normAutofit/>
          </a:bodyPr>
          <a:lstStyle/>
          <a:p>
            <a:pPr>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highly reactive NAPQI metabolite binds covalently to cell macromolecules, leading to dysfunction of enzymatic systems and structural and metabolic </a:t>
            </a:r>
            <a:r>
              <a:rPr lang="en-US" sz="2800" dirty="0" smtClean="0">
                <a:latin typeface="Times New Roman" panose="02020603050405020304" pitchFamily="18" charset="0"/>
                <a:cs typeface="Times New Roman" panose="02020603050405020304" pitchFamily="18" charset="0"/>
              </a:rPr>
              <a:t>disarray.</a:t>
            </a: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Depletion of intracellular GSH renders the hepatocytes highly susceptible to oxidative stress and apoptosis. </a:t>
            </a:r>
            <a:endParaRPr lang="en-US" sz="2800" dirty="0" smtClean="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Binding covalently to cellular proteins, causes cell death</a:t>
            </a:r>
          </a:p>
        </p:txBody>
      </p:sp>
    </p:spTree>
    <p:extLst>
      <p:ext uri="{BB962C8B-B14F-4D97-AF65-F5344CB8AC3E}">
        <p14:creationId xmlns:p14="http://schemas.microsoft.com/office/powerpoint/2010/main" val="1037929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1" cy="6318913"/>
          </a:xfrm>
          <a:prstGeom prst="rect">
            <a:avLst/>
          </a:prstGeom>
        </p:spPr>
      </p:pic>
    </p:spTree>
    <p:extLst>
      <p:ext uri="{BB962C8B-B14F-4D97-AF65-F5344CB8AC3E}">
        <p14:creationId xmlns:p14="http://schemas.microsoft.com/office/powerpoint/2010/main" val="14556223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294</TotalTime>
  <Words>1638</Words>
  <Application>Microsoft Office PowerPoint</Application>
  <PresentationFormat>Widescreen</PresentationFormat>
  <Paragraphs>116</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Algerian</vt:lpstr>
      <vt:lpstr>Arial</vt:lpstr>
      <vt:lpstr>Calibri</vt:lpstr>
      <vt:lpstr>Calibri Light</vt:lpstr>
      <vt:lpstr>Times New Roman</vt:lpstr>
      <vt:lpstr>Wingdings</vt:lpstr>
      <vt:lpstr>Retrospect</vt:lpstr>
      <vt:lpstr>Acetaminophen poisoning</vt:lpstr>
      <vt:lpstr>Acetaminophen </vt:lpstr>
      <vt:lpstr>Acetaminophen</vt:lpstr>
      <vt:lpstr>Acetaminophen poisoning</vt:lpstr>
      <vt:lpstr>Pathophysiology </vt:lpstr>
      <vt:lpstr>PowerPoint Presentation</vt:lpstr>
      <vt:lpstr>Mechanism of action(Toxicity)</vt:lpstr>
      <vt:lpstr>Continued…..</vt:lpstr>
      <vt:lpstr>PowerPoint Presentation</vt:lpstr>
      <vt:lpstr>Hepatotoxicity</vt:lpstr>
      <vt:lpstr>Phases of Acetaminophen toxicity</vt:lpstr>
      <vt:lpstr>PowerPoint Presentation</vt:lpstr>
      <vt:lpstr>PowerPoint Presentation</vt:lpstr>
      <vt:lpstr>Approach to patient</vt:lpstr>
      <vt:lpstr>Diagnostic criteria</vt:lpstr>
      <vt:lpstr>PowerPoint Presentation</vt:lpstr>
      <vt:lpstr>PowerPoint Presentation</vt:lpstr>
      <vt:lpstr>PowerPoint Presentation</vt:lpstr>
      <vt:lpstr>Diagnostic Testing </vt:lpstr>
      <vt:lpstr>TREATMENT </vt:lpstr>
      <vt:lpstr>TREATMENT</vt:lpstr>
      <vt:lpstr>Questions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Acetaminophen poisoning</dc:title>
  <dc:creator>Sidra Batool</dc:creator>
  <cp:lastModifiedBy>Hafiz Muhammad Imaduddin Zangi</cp:lastModifiedBy>
  <cp:revision>29</cp:revision>
  <dcterms:created xsi:type="dcterms:W3CDTF">2020-03-10T06:09:14Z</dcterms:created>
  <dcterms:modified xsi:type="dcterms:W3CDTF">2020-03-11T06:08:23Z</dcterms:modified>
</cp:coreProperties>
</file>